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16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301" r:id="rId10"/>
    <p:sldId id="304" r:id="rId11"/>
    <p:sldId id="305" r:id="rId12"/>
    <p:sldId id="322" r:id="rId13"/>
    <p:sldId id="306" r:id="rId14"/>
    <p:sldId id="307" r:id="rId15"/>
    <p:sldId id="308" r:id="rId16"/>
    <p:sldId id="317" r:id="rId17"/>
    <p:sldId id="318" r:id="rId18"/>
    <p:sldId id="319" r:id="rId19"/>
    <p:sldId id="320" r:id="rId20"/>
    <p:sldId id="323" r:id="rId21"/>
    <p:sldId id="422" r:id="rId22"/>
    <p:sldId id="424" r:id="rId23"/>
    <p:sldId id="425" r:id="rId24"/>
    <p:sldId id="421" r:id="rId25"/>
    <p:sldId id="426" r:id="rId26"/>
    <p:sldId id="427" r:id="rId27"/>
    <p:sldId id="432" r:id="rId28"/>
    <p:sldId id="428" r:id="rId29"/>
    <p:sldId id="430" r:id="rId30"/>
    <p:sldId id="346" r:id="rId31"/>
    <p:sldId id="347" r:id="rId32"/>
    <p:sldId id="348" r:id="rId33"/>
    <p:sldId id="349" r:id="rId34"/>
    <p:sldId id="350" r:id="rId35"/>
    <p:sldId id="333" r:id="rId36"/>
    <p:sldId id="334" r:id="rId37"/>
    <p:sldId id="343" r:id="rId38"/>
    <p:sldId id="344" r:id="rId39"/>
    <p:sldId id="345" r:id="rId40"/>
    <p:sldId id="444" r:id="rId41"/>
    <p:sldId id="445" r:id="rId42"/>
    <p:sldId id="354" r:id="rId43"/>
    <p:sldId id="355" r:id="rId44"/>
    <p:sldId id="356" r:id="rId45"/>
    <p:sldId id="314" r:id="rId46"/>
    <p:sldId id="315" r:id="rId47"/>
    <p:sldId id="365" r:id="rId48"/>
    <p:sldId id="366" r:id="rId49"/>
    <p:sldId id="373" r:id="rId50"/>
    <p:sldId id="368" r:id="rId51"/>
    <p:sldId id="372" r:id="rId5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1" autoAdjust="0"/>
    <p:restoredTop sz="94664" autoAdjust="0"/>
  </p:normalViewPr>
  <p:slideViewPr>
    <p:cSldViewPr>
      <p:cViewPr varScale="1">
        <p:scale>
          <a:sx n="99" d="100"/>
          <a:sy n="99" d="100"/>
        </p:scale>
        <p:origin x="31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33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CE269-F441-466E-A586-99ED4D7474BF}" type="datetimeFigureOut">
              <a:rPr lang="en-US" smtClean="0"/>
              <a:t>2/4/2026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64BCC6-B12A-419F-9ACA-4714863761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54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4F8EB-9085-4B7D-987E-CF7FD461F4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FF90CE-A988-415D-B1E9-9C2257E2425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0E0DB9-DB15-4E2B-91ED-B4E3D4A1CE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C202A61-FCC4-444C-9EE2-24746A36C9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00F85C-5270-48B0-A98F-C134696085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22CB9-E7C4-47AC-93FF-BA7EC1E64C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65873-69B1-4695-96E3-E2F3B4DD24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A6ABA-D346-4C7C-9C28-8C5FADDC0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6A55F3-366D-434F-BD12-FACB4F5BCDE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831DE9-2D4B-4132-B293-7D5949D223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A63F06-2F6C-4F64-B65C-34E282C32F9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8202BB-902E-4605-B306-5CBF7DF25E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3B947D6-6EE4-4532-B953-F3B9DD95FD2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762000"/>
            <a:ext cx="7924800" cy="572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FE180-E934-4AF1-BE9F-0C84A6D5883D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6868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Terrestrial locomotion deals mainly with gravity </a:t>
            </a:r>
          </a:p>
          <a:p>
            <a:pPr>
              <a:buFontTx/>
              <a:buNone/>
            </a:pPr>
            <a:r>
              <a:rPr lang="en-US" altLang="en-US"/>
              <a:t>Mollusks glide along a path of mucus</a:t>
            </a:r>
          </a:p>
          <a:p>
            <a:pPr>
              <a:buFontTx/>
              <a:buNone/>
            </a:pPr>
            <a:r>
              <a:rPr lang="en-US" altLang="en-US"/>
              <a:t>Vertebrates and arthropods have a raised body, and move forward by pushing against the ground with jointed appendages – legs</a:t>
            </a:r>
          </a:p>
          <a:p>
            <a:pPr>
              <a:buFontTx/>
              <a:buNone/>
            </a:pPr>
            <a:r>
              <a:rPr lang="en-US" altLang="en-US"/>
              <a:t>	-Vertebrates are tetrapods; all arthropods have at least six limbs</a:t>
            </a:r>
          </a:p>
          <a:p>
            <a:pPr>
              <a:buFontTx/>
              <a:buNone/>
            </a:pPr>
            <a:r>
              <a:rPr lang="en-US" altLang="en-US"/>
              <a:t>		-Having extra legs increases stability, but 	reduces the maximum speed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80514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3393D-52FE-4C05-876A-60EDF87DD0D8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4582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The basic walking pattern of quadrupeds generates a diagonal pattern of foot falls</a:t>
            </a:r>
          </a:p>
          <a:p>
            <a:pPr>
              <a:buFontTx/>
              <a:buNone/>
            </a:pPr>
            <a:r>
              <a:rPr lang="en-US" altLang="en-US"/>
              <a:t>	-Left hind leg, right foreleg, right hind leg, left foreleg</a:t>
            </a:r>
          </a:p>
          <a:p>
            <a:pPr>
              <a:buFontTx/>
              <a:buNone/>
            </a:pPr>
            <a:r>
              <a:rPr lang="en-US" altLang="en-US"/>
              <a:t>		-Allows running by a series of leaps</a:t>
            </a:r>
          </a:p>
          <a:p>
            <a:pPr>
              <a:buFontTx/>
              <a:buNone/>
            </a:pPr>
            <a:r>
              <a:rPr lang="en-US" altLang="en-US"/>
              <a:t>Some vertebrates are also effective leapers</a:t>
            </a:r>
          </a:p>
          <a:p>
            <a:pPr>
              <a:buFontTx/>
              <a:buNone/>
            </a:pPr>
            <a:r>
              <a:rPr lang="en-US" altLang="en-US"/>
              <a:t>	-Kangaroos, rabbits and frogs have powerful leg muscles</a:t>
            </a:r>
          </a:p>
          <a:p>
            <a:pPr>
              <a:buFontTx/>
              <a:buNone/>
            </a:pPr>
            <a:r>
              <a:rPr lang="en-US" altLang="en-US"/>
              <a:t>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3567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582827"/>
            <a:ext cx="4064000" cy="6096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67400" y="147935"/>
            <a:ext cx="27029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Red-necked wallaby</a:t>
            </a:r>
          </a:p>
        </p:txBody>
      </p:sp>
    </p:spTree>
    <p:extLst>
      <p:ext uri="{BB962C8B-B14F-4D97-AF65-F5344CB8AC3E}">
        <p14:creationId xmlns:p14="http://schemas.microsoft.com/office/powerpoint/2010/main" val="3334297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C770D-096C-42C7-8F17-80A3EC92E2BB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on Land</a:t>
            </a:r>
          </a:p>
        </p:txBody>
      </p:sp>
      <p:pic>
        <p:nvPicPr>
          <p:cNvPr id="285701" name="Picture 5" descr="ANIMAL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524000"/>
            <a:ext cx="8382000" cy="451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06995753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66F17-8B35-47FD-B75C-2B8726C1831D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in Air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Flight has evolved among animals four times</a:t>
            </a:r>
          </a:p>
          <a:p>
            <a:pPr>
              <a:buFontTx/>
              <a:buNone/>
            </a:pPr>
            <a:r>
              <a:rPr lang="en-US" altLang="en-US"/>
              <a:t>	-Insects, pterosaurs (extinct flying reptiles), birds, and bats</a:t>
            </a:r>
          </a:p>
          <a:p>
            <a:pPr>
              <a:buFontTx/>
              <a:buNone/>
            </a:pPr>
            <a:r>
              <a:rPr lang="en-US" altLang="en-US"/>
              <a:t>		-Propulsion is achieved by pushing down 	against the air with wings</a:t>
            </a:r>
          </a:p>
          <a:p>
            <a:pPr>
              <a:buFontTx/>
              <a:buNone/>
            </a:pPr>
            <a:r>
              <a:rPr lang="en-US" altLang="en-US"/>
              <a:t>In birds and most insects, wing raising and lowering is achieved by alternate contraction of extensor muscles (elevators) and flexor muscles (depressors)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520578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D34C0E-0AD8-4FA8-B799-B711DAFE9A71}" type="slidenum">
              <a:rPr lang="en-US" altLang="en-US"/>
              <a:pPr/>
              <a:t>15</a:t>
            </a:fld>
            <a:endParaRPr lang="en-US" altLang="en-US"/>
          </a:p>
        </p:txBody>
      </p:sp>
      <p:pic>
        <p:nvPicPr>
          <p:cNvPr id="242698" name="Picture 10" descr="WINGS_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9"/>
          <a:stretch>
            <a:fillRect/>
          </a:stretch>
        </p:blipFill>
        <p:spPr bwMode="auto">
          <a:xfrm>
            <a:off x="1447800" y="2641600"/>
            <a:ext cx="6096000" cy="40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2699" name="Rectangle 11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solidFill>
                  <a:srgbClr val="3F3FFF"/>
                </a:solidFill>
              </a:rPr>
              <a:t>Locomotion in Air</a:t>
            </a:r>
          </a:p>
        </p:txBody>
      </p:sp>
      <p:sp>
        <p:nvSpPr>
          <p:cNvPr id="242700" name="Rectangle 12"/>
          <p:cNvSpPr>
            <a:spLocks noChangeArrowheads="1"/>
          </p:cNvSpPr>
          <p:nvPr/>
        </p:nvSpPr>
        <p:spPr bwMode="auto">
          <a:xfrm>
            <a:off x="457200" y="16002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/>
              <a:t>These different vertebrates all have lightened bones and forelimbs transformed into wings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8535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270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304800"/>
            <a:ext cx="4198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E4210F"/>
                </a:solidFill>
              </a:rPr>
              <a:t>ASYNCHRONOUS MUSCLE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80092" y="1371600"/>
            <a:ext cx="79248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/>
              <a:t>Asynchronous muscle, the basalar flight muscle of the beetle </a:t>
            </a:r>
            <a:r>
              <a:rPr lang="en-US" b="1" i="1"/>
              <a:t>Cotinus mutabilis</a:t>
            </a:r>
            <a:endParaRPr lang="en-US" b="1"/>
          </a:p>
          <a:p>
            <a:endParaRPr lang="en-US" b="1"/>
          </a:p>
          <a:p>
            <a:r>
              <a:rPr lang="en-US" b="1"/>
              <a:t>Synchronous wing muscles from the locust, </a:t>
            </a:r>
            <a:r>
              <a:rPr lang="en-US" b="1" i="1"/>
              <a:t>Schistocerca americana</a:t>
            </a:r>
            <a:r>
              <a:rPr lang="en-US" b="1"/>
              <a:t>. </a:t>
            </a:r>
          </a:p>
          <a:p>
            <a:endParaRPr lang="en-US" b="1"/>
          </a:p>
          <a:p>
            <a:r>
              <a:rPr lang="en-US" b="1"/>
              <a:t>Because of delayed stretch activation and shortening deactivation, a tetanically stimulated beetle muscle can do work when subjected to repetitive lengthening and shortening. The synchronous locust muscle, subjected to similar stimulation and length change, absorbs rather than produces work.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70492" y="6019800"/>
            <a:ext cx="8644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ROBERT K. JOSEPHSON, JEAN G. MALAMUD AND DARRELL R. STOKES</a:t>
            </a:r>
          </a:p>
          <a:p>
            <a:r>
              <a:rPr lang="en-US" sz="1200" dirty="0"/>
              <a:t>The Journal of Experimental Biology 203, 2713–2722 (2000)</a:t>
            </a:r>
          </a:p>
        </p:txBody>
      </p:sp>
    </p:spTree>
    <p:extLst>
      <p:ext uri="{BB962C8B-B14F-4D97-AF65-F5344CB8AC3E}">
        <p14:creationId xmlns:p14="http://schemas.microsoft.com/office/powerpoint/2010/main" val="2863055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81000"/>
            <a:ext cx="8915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Approximately three-quarters of the known insect species have asynchronous flight muscles (Dudley, 1991).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" y="1246044"/>
            <a:ext cx="876300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Asynchronous muscles are high-frequency muscles. The wing-stroke frequency during flight of insects using asynchronous muscle ranges from approximately </a:t>
            </a:r>
            <a:r>
              <a:rPr lang="en-US" sz="1600" dirty="0">
                <a:solidFill>
                  <a:srgbClr val="FF0000"/>
                </a:solidFill>
              </a:rPr>
              <a:t>20 Hz </a:t>
            </a:r>
            <a:r>
              <a:rPr lang="en-US" sz="1600" dirty="0"/>
              <a:t>in large </a:t>
            </a:r>
            <a:r>
              <a:rPr lang="en-US" sz="1600" dirty="0" err="1"/>
              <a:t>belostomatid</a:t>
            </a:r>
            <a:r>
              <a:rPr lang="en-US" sz="1600" dirty="0"/>
              <a:t> bugs (Barber and Pringle, 1966) to </a:t>
            </a:r>
            <a:r>
              <a:rPr lang="en-US" sz="1600" dirty="0">
                <a:solidFill>
                  <a:srgbClr val="FF0000"/>
                </a:solidFill>
              </a:rPr>
              <a:t>500–1000 Hz</a:t>
            </a:r>
            <a:r>
              <a:rPr lang="en-US" sz="1600" dirty="0"/>
              <a:t> in small midges (</a:t>
            </a:r>
            <a:r>
              <a:rPr lang="en-US" sz="1600" dirty="0" err="1"/>
              <a:t>Sotavalta</a:t>
            </a:r>
            <a:r>
              <a:rPr lang="en-US" sz="1600" dirty="0"/>
              <a:t>, 1947, 1953). </a:t>
            </a:r>
          </a:p>
          <a:p>
            <a:endParaRPr lang="en-US" sz="1600" dirty="0"/>
          </a:p>
          <a:p>
            <a:r>
              <a:rPr lang="en-US" sz="1600" dirty="0"/>
              <a:t>But high-frequency muscles need not be asynchronous. Among </a:t>
            </a:r>
            <a:r>
              <a:rPr lang="en-US" sz="1600" b="1" u="sng" dirty="0"/>
              <a:t>high-frequency, synchronous muscles </a:t>
            </a:r>
            <a:r>
              <a:rPr lang="en-US" sz="1600" dirty="0"/>
              <a:t>are the shaker muscle of the rattlesnake rattle (up to </a:t>
            </a:r>
            <a:r>
              <a:rPr lang="en-US" sz="1600" dirty="0">
                <a:solidFill>
                  <a:srgbClr val="FF0000"/>
                </a:solidFill>
              </a:rPr>
              <a:t>90 Hz</a:t>
            </a:r>
            <a:r>
              <a:rPr lang="en-US" sz="1600" dirty="0"/>
              <a:t>; Schaeffer et al., 1996; Rome and </a:t>
            </a:r>
            <a:r>
              <a:rPr lang="en-US" sz="1600" dirty="0" err="1"/>
              <a:t>Lindstedt</a:t>
            </a:r>
            <a:r>
              <a:rPr lang="en-US" sz="1600" dirty="0"/>
              <a:t>, 1998), the toadfish </a:t>
            </a:r>
            <a:r>
              <a:rPr lang="en-US" sz="1600" dirty="0" err="1"/>
              <a:t>soundproducing</a:t>
            </a:r>
            <a:r>
              <a:rPr lang="en-US" sz="1600" dirty="0"/>
              <a:t> muscle (over </a:t>
            </a:r>
            <a:r>
              <a:rPr lang="en-US" sz="1600" dirty="0">
                <a:solidFill>
                  <a:srgbClr val="FF0000"/>
                </a:solidFill>
              </a:rPr>
              <a:t>200 Hz</a:t>
            </a:r>
            <a:r>
              <a:rPr lang="en-US" sz="1600" dirty="0"/>
              <a:t>; Fine, 1978; Fine and </a:t>
            </a:r>
            <a:r>
              <a:rPr lang="en-US" sz="1600" dirty="0" err="1"/>
              <a:t>Mosca</a:t>
            </a:r>
            <a:r>
              <a:rPr lang="en-US" sz="1600" dirty="0"/>
              <a:t>, 1989; Rome et al., 1996), the muscles used in </a:t>
            </a:r>
            <a:r>
              <a:rPr lang="en-US" sz="1600" dirty="0" err="1"/>
              <a:t>stridulation</a:t>
            </a:r>
            <a:r>
              <a:rPr lang="en-US" sz="1600" dirty="0"/>
              <a:t> by the katydid </a:t>
            </a:r>
            <a:r>
              <a:rPr lang="en-US" sz="1600" i="1" dirty="0" err="1"/>
              <a:t>Neoconocephalus</a:t>
            </a:r>
            <a:r>
              <a:rPr lang="en-US" sz="1600" i="1" dirty="0"/>
              <a:t> </a:t>
            </a:r>
            <a:r>
              <a:rPr lang="en-US" sz="1600" i="1" dirty="0" err="1"/>
              <a:t>robustus</a:t>
            </a:r>
            <a:r>
              <a:rPr lang="en-US" sz="1600" i="1" dirty="0"/>
              <a:t> </a:t>
            </a:r>
            <a:r>
              <a:rPr lang="en-US" sz="1600" dirty="0"/>
              <a:t>(200 Hz; Josephson and Halverson, 1971) and the </a:t>
            </a:r>
            <a:r>
              <a:rPr lang="en-US" sz="1600" dirty="0" err="1"/>
              <a:t>tymbal</a:t>
            </a:r>
            <a:r>
              <a:rPr lang="en-US" sz="1600" dirty="0"/>
              <a:t> muscle used in sound production by the cicada </a:t>
            </a:r>
            <a:r>
              <a:rPr lang="en-US" sz="1600" i="1" dirty="0" err="1"/>
              <a:t>Okanagana</a:t>
            </a:r>
            <a:r>
              <a:rPr lang="en-US" sz="1600" i="1" dirty="0"/>
              <a:t> </a:t>
            </a:r>
            <a:r>
              <a:rPr lang="en-US" sz="1600" i="1" dirty="0" err="1"/>
              <a:t>vanduzeei</a:t>
            </a:r>
            <a:r>
              <a:rPr lang="en-US" sz="1600" i="1" dirty="0"/>
              <a:t> </a:t>
            </a:r>
            <a:r>
              <a:rPr lang="en-US" sz="1600" dirty="0"/>
              <a:t>(</a:t>
            </a:r>
            <a:r>
              <a:rPr lang="en-US" sz="1600" dirty="0">
                <a:solidFill>
                  <a:srgbClr val="FF0000"/>
                </a:solidFill>
              </a:rPr>
              <a:t>550 Hz</a:t>
            </a:r>
            <a:r>
              <a:rPr lang="en-US" sz="1600" dirty="0"/>
              <a:t>; Josephson and Young, 1985).</a:t>
            </a:r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In synchronous muscles, the myofibrils are enveloped by a layer of sarcoplasmic reticulum; in asynchronous muscles, the sarcoplasmic reticulum is sparse and scattered. Muscle activation in both synchronous and asynchronous muscle results from the release of Ca2+ from the sarcoplasmic reticulum in response to fiber depolarization; relaxation follows re-uptake of the released Ca2+ by the sarcoplasmic reticulum. High-frequency operation requires brief contractions. The short twitch duration in synchronous muscle is achieved in part by hypertrophy of the sarcoplasmic reticulum and by a reduction in the diameter of the contractile myofibrils (Josephson and Young, 1987).</a:t>
            </a:r>
          </a:p>
          <a:p>
            <a:endParaRPr lang="en-US" sz="1600" dirty="0"/>
          </a:p>
          <a:p>
            <a:r>
              <a:rPr lang="en-US" sz="1600" dirty="0"/>
              <a:t>Think mitochondria within the fibers. Energy demand.</a:t>
            </a:r>
          </a:p>
        </p:txBody>
      </p:sp>
    </p:spTree>
    <p:extLst>
      <p:ext uri="{BB962C8B-B14F-4D97-AF65-F5344CB8AC3E}">
        <p14:creationId xmlns:p14="http://schemas.microsoft.com/office/powerpoint/2010/main" val="64587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292" y="685800"/>
            <a:ext cx="7053708" cy="53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55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955" y="381000"/>
            <a:ext cx="6060007" cy="557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486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A2990-98C6-4BF8-B8B6-F486952A0024}" type="slidenum">
              <a:rPr lang="en-US"/>
              <a:pPr/>
              <a:t>2</a:t>
            </a:fld>
            <a:endParaRPr lang="en-US"/>
          </a:p>
        </p:txBody>
      </p:sp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F3FFF"/>
                </a:solidFill>
              </a:rPr>
              <a:t>Types of Skeletal Systems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4525963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Changes in movement occur because muscles pull against a support structure, called the skeletal system</a:t>
            </a:r>
          </a:p>
          <a:p>
            <a:pPr>
              <a:buFontTx/>
              <a:buNone/>
            </a:pPr>
            <a:r>
              <a:rPr lang="en-US"/>
              <a:t>	-Zoologists recognize three types: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Hydrostatic skeletons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Exoskeletons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		-</a:t>
            </a:r>
            <a:r>
              <a:rPr lang="en-US" b="1">
                <a:solidFill>
                  <a:srgbClr val="FF0000"/>
                </a:solidFill>
              </a:rPr>
              <a:t>Endoskeletons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"/>
            <a:ext cx="7577291" cy="6502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043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r="27778"/>
          <a:stretch/>
        </p:blipFill>
        <p:spPr>
          <a:xfrm rot="5400000">
            <a:off x="2040848" y="549951"/>
            <a:ext cx="5410200" cy="598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272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b="5926"/>
          <a:stretch/>
        </p:blipFill>
        <p:spPr>
          <a:xfrm rot="5400000">
            <a:off x="1200150" y="1009650"/>
            <a:ext cx="64008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016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t="3704" r="7777" b="370"/>
          <a:stretch/>
        </p:blipFill>
        <p:spPr>
          <a:xfrm rot="5400000">
            <a:off x="1285875" y="923925"/>
            <a:ext cx="61722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43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2" r="4445" b="2593"/>
          <a:stretch/>
        </p:blipFill>
        <p:spPr>
          <a:xfrm rot="5400000">
            <a:off x="1476375" y="885825"/>
            <a:ext cx="632460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5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r="3333"/>
          <a:stretch/>
        </p:blipFill>
        <p:spPr>
          <a:xfrm rot="5400000">
            <a:off x="1562100" y="1047750"/>
            <a:ext cx="6019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571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" r="26666"/>
          <a:stretch/>
        </p:blipFill>
        <p:spPr>
          <a:xfrm rot="5400000">
            <a:off x="2058629" y="455971"/>
            <a:ext cx="5181600" cy="5641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002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23333" r="1667" b="27778"/>
          <a:stretch/>
        </p:blipFill>
        <p:spPr>
          <a:xfrm>
            <a:off x="381000" y="-228600"/>
            <a:ext cx="868680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5185" b="33333"/>
          <a:stretch/>
        </p:blipFill>
        <p:spPr>
          <a:xfrm>
            <a:off x="609600" y="3657600"/>
            <a:ext cx="8001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2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" t="14445" r="3333" b="15555"/>
          <a:stretch/>
        </p:blipFill>
        <p:spPr>
          <a:xfrm>
            <a:off x="609600" y="2406535"/>
            <a:ext cx="7772400" cy="445146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6" t="21111" b="35556"/>
          <a:stretch/>
        </p:blipFill>
        <p:spPr>
          <a:xfrm>
            <a:off x="228600" y="-228600"/>
            <a:ext cx="8534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986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89" r="5556"/>
          <a:stretch/>
        </p:blipFill>
        <p:spPr>
          <a:xfrm rot="5400000">
            <a:off x="1638300" y="971550"/>
            <a:ext cx="5867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58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9CC60-C905-4651-9F8A-E52DE4E5B81F}" type="slidenum">
              <a:rPr lang="en-US"/>
              <a:pPr/>
              <a:t>3</a:t>
            </a:fld>
            <a:endParaRPr lang="en-US"/>
          </a:p>
        </p:txBody>
      </p:sp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Are found primarily in soft-bodied invertebrates, both terrestrial and aquatic</a:t>
            </a:r>
          </a:p>
          <a:p>
            <a:pPr>
              <a:buFontTx/>
              <a:buNone/>
            </a:pPr>
            <a:endParaRPr lang="en-US" sz="2000" b="1">
              <a:solidFill>
                <a:srgbClr val="FF0000"/>
              </a:solidFill>
            </a:endParaRP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Locomotion in earthworms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  <a:r>
              <a:rPr lang="en-US"/>
              <a:t>-Involves a fluid-filled central cavity and surrounding circular &amp; longitudinal muscles </a:t>
            </a:r>
          </a:p>
          <a:p>
            <a:pPr>
              <a:buFontTx/>
              <a:buNone/>
            </a:pPr>
            <a:r>
              <a:rPr lang="en-US"/>
              <a:t>	-A wave of circular followed by longitudinal muscle contractions move fluid down body</a:t>
            </a:r>
          </a:p>
          <a:p>
            <a:pPr>
              <a:buFontTx/>
              <a:buNone/>
            </a:pPr>
            <a:r>
              <a:rPr lang="en-US"/>
              <a:t>		-Produces forward movement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82200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97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462" y="595312"/>
            <a:ext cx="7839075" cy="56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176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676400"/>
            <a:ext cx="775335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6306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490537"/>
            <a:ext cx="7800975" cy="587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61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4757"/>
            <a:ext cx="9144000" cy="524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882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603" y="0"/>
            <a:ext cx="7270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789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7738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226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241"/>
            <a:ext cx="9144000" cy="5927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90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395" y="0"/>
            <a:ext cx="63292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14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0"/>
            <a:ext cx="63803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898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BF9C3F-D27F-43B1-BF43-AC49971EA636}" type="slidenum">
              <a:rPr lang="en-US"/>
              <a:pPr/>
              <a:t>4</a:t>
            </a:fld>
            <a:endParaRPr lang="en-US"/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28600" y="1600200"/>
            <a:ext cx="8607425" cy="4240213"/>
            <a:chOff x="336" y="1056"/>
            <a:chExt cx="5422" cy="2671"/>
          </a:xfrm>
        </p:grpSpPr>
        <p:pic>
          <p:nvPicPr>
            <p:cNvPr id="230425" name="Picture 25" descr="47_01"/>
            <p:cNvPicPr>
              <a:picLocks noChangeArrowheads="1"/>
            </p:cNvPicPr>
            <p:nvPr/>
          </p:nvPicPr>
          <p:blipFill>
            <a:blip r:embed="rId2"/>
            <a:srcRect l="5835"/>
            <a:stretch>
              <a:fillRect/>
            </a:stretch>
          </p:blipFill>
          <p:spPr bwMode="auto">
            <a:xfrm>
              <a:off x="336" y="1440"/>
              <a:ext cx="5422" cy="1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0426" name="Rectangle 26"/>
            <p:cNvSpPr>
              <a:spLocks noChangeArrowheads="1"/>
            </p:cNvSpPr>
            <p:nvPr/>
          </p:nvSpPr>
          <p:spPr bwMode="auto">
            <a:xfrm>
              <a:off x="2766" y="1509"/>
              <a:ext cx="49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Anterior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7" name="Rectangle 27"/>
            <p:cNvSpPr>
              <a:spLocks noChangeArrowheads="1"/>
            </p:cNvSpPr>
            <p:nvPr/>
          </p:nvSpPr>
          <p:spPr bwMode="auto">
            <a:xfrm>
              <a:off x="1186" y="1976"/>
              <a:ext cx="103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8" name="Rectangle 28"/>
            <p:cNvSpPr>
              <a:spLocks noChangeArrowheads="1"/>
            </p:cNvSpPr>
            <p:nvPr/>
          </p:nvSpPr>
          <p:spPr bwMode="auto">
            <a:xfrm>
              <a:off x="1215" y="1352"/>
              <a:ext cx="131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29" name="Rectangle 29"/>
            <p:cNvSpPr>
              <a:spLocks noChangeArrowheads="1"/>
            </p:cNvSpPr>
            <p:nvPr/>
          </p:nvSpPr>
          <p:spPr bwMode="auto">
            <a:xfrm>
              <a:off x="552" y="3265"/>
              <a:ext cx="103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contracted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0" name="Rectangle 30"/>
            <p:cNvSpPr>
              <a:spLocks noChangeArrowheads="1"/>
            </p:cNvSpPr>
            <p:nvPr/>
          </p:nvSpPr>
          <p:spPr bwMode="auto">
            <a:xfrm>
              <a:off x="390" y="2186"/>
              <a:ext cx="200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 contracted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1" name="Rectangle 31"/>
            <p:cNvSpPr>
              <a:spLocks noChangeArrowheads="1"/>
            </p:cNvSpPr>
            <p:nvPr/>
          </p:nvSpPr>
          <p:spPr bwMode="auto">
            <a:xfrm>
              <a:off x="2337" y="3265"/>
              <a:ext cx="1316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anterior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end moves forward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2" name="Rectangle 32"/>
            <p:cNvSpPr>
              <a:spLocks noChangeArrowheads="1"/>
            </p:cNvSpPr>
            <p:nvPr/>
          </p:nvSpPr>
          <p:spPr bwMode="auto">
            <a:xfrm>
              <a:off x="3178" y="1873"/>
              <a:ext cx="1437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Longitudinal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segments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catch up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3" name="Rectangle 33"/>
            <p:cNvSpPr>
              <a:spLocks noChangeArrowheads="1"/>
            </p:cNvSpPr>
            <p:nvPr/>
          </p:nvSpPr>
          <p:spPr bwMode="auto">
            <a:xfrm>
              <a:off x="4416" y="3265"/>
              <a:ext cx="1316" cy="4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Circular muscles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contract, and anterior</a:t>
              </a:r>
            </a:p>
            <a:p>
              <a:pPr algn="ctr" eaLnBrk="0" hangingPunct="0"/>
              <a:r>
                <a:rPr lang="en-US" sz="1600" b="1">
                  <a:solidFill>
                    <a:srgbClr val="000000"/>
                  </a:solidFill>
                  <a:ea typeface="ＭＳ Ｐゴシック" pitchFamily="52" charset="-128"/>
                </a:rPr>
                <a:t>end moves forward</a:t>
              </a:r>
              <a:endParaRPr lang="en-US" sz="1600" b="1">
                <a:ea typeface="ＭＳ Ｐゴシック" pitchFamily="52" charset="-128"/>
              </a:endParaRPr>
            </a:p>
          </p:txBody>
        </p:sp>
        <p:sp>
          <p:nvSpPr>
            <p:cNvPr id="230434" name="Line 34"/>
            <p:cNvSpPr>
              <a:spLocks noChangeShapeType="1"/>
            </p:cNvSpPr>
            <p:nvPr/>
          </p:nvSpPr>
          <p:spPr bwMode="auto">
            <a:xfrm>
              <a:off x="1701" y="1801"/>
              <a:ext cx="1" cy="1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5" name="Line 35"/>
            <p:cNvSpPr>
              <a:spLocks noChangeShapeType="1"/>
            </p:cNvSpPr>
            <p:nvPr/>
          </p:nvSpPr>
          <p:spPr bwMode="auto">
            <a:xfrm>
              <a:off x="1874" y="1507"/>
              <a:ext cx="1" cy="18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6" name="Freeform 36"/>
            <p:cNvSpPr>
              <a:spLocks/>
            </p:cNvSpPr>
            <p:nvPr/>
          </p:nvSpPr>
          <p:spPr bwMode="auto">
            <a:xfrm>
              <a:off x="1045" y="2338"/>
              <a:ext cx="661" cy="490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352" y="0"/>
                </a:cxn>
                <a:cxn ang="0">
                  <a:pos x="661" y="488"/>
                </a:cxn>
              </a:cxnLst>
              <a:rect l="0" t="0" r="r" b="b"/>
              <a:pathLst>
                <a:path w="661" h="490">
                  <a:moveTo>
                    <a:pt x="0" y="490"/>
                  </a:moveTo>
                  <a:lnTo>
                    <a:pt x="352" y="0"/>
                  </a:lnTo>
                  <a:lnTo>
                    <a:pt x="661" y="48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7" name="Freeform 37"/>
            <p:cNvSpPr>
              <a:spLocks/>
            </p:cNvSpPr>
            <p:nvPr/>
          </p:nvSpPr>
          <p:spPr bwMode="auto">
            <a:xfrm>
              <a:off x="3551" y="2338"/>
              <a:ext cx="582" cy="490"/>
            </a:xfrm>
            <a:custGeom>
              <a:avLst/>
              <a:gdLst/>
              <a:ahLst/>
              <a:cxnLst>
                <a:cxn ang="0">
                  <a:pos x="0" y="490"/>
                </a:cxn>
                <a:cxn ang="0">
                  <a:pos x="350" y="0"/>
                </a:cxn>
                <a:cxn ang="0">
                  <a:pos x="582" y="488"/>
                </a:cxn>
              </a:cxnLst>
              <a:rect l="0" t="0" r="r" b="b"/>
              <a:pathLst>
                <a:path w="582" h="490">
                  <a:moveTo>
                    <a:pt x="0" y="490"/>
                  </a:moveTo>
                  <a:lnTo>
                    <a:pt x="350" y="0"/>
                  </a:lnTo>
                  <a:lnTo>
                    <a:pt x="582" y="488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8" name="Freeform 38"/>
            <p:cNvSpPr>
              <a:spLocks/>
            </p:cNvSpPr>
            <p:nvPr/>
          </p:nvSpPr>
          <p:spPr bwMode="auto">
            <a:xfrm>
              <a:off x="824" y="2845"/>
              <a:ext cx="571" cy="427"/>
            </a:xfrm>
            <a:custGeom>
              <a:avLst/>
              <a:gdLst/>
              <a:ahLst/>
              <a:cxnLst>
                <a:cxn ang="0">
                  <a:pos x="571" y="0"/>
                </a:cxn>
                <a:cxn ang="0">
                  <a:pos x="247" y="345"/>
                </a:cxn>
                <a:cxn ang="0">
                  <a:pos x="245" y="347"/>
                </a:cxn>
                <a:cxn ang="0">
                  <a:pos x="0" y="36"/>
                </a:cxn>
              </a:cxnLst>
              <a:rect l="0" t="0" r="r" b="b"/>
              <a:pathLst>
                <a:path w="571" h="347">
                  <a:moveTo>
                    <a:pt x="571" y="0"/>
                  </a:moveTo>
                  <a:lnTo>
                    <a:pt x="247" y="345"/>
                  </a:lnTo>
                  <a:lnTo>
                    <a:pt x="245" y="347"/>
                  </a:lnTo>
                  <a:lnTo>
                    <a:pt x="0" y="36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39" name="Line 39"/>
            <p:cNvSpPr>
              <a:spLocks noChangeShapeType="1"/>
            </p:cNvSpPr>
            <p:nvPr/>
          </p:nvSpPr>
          <p:spPr bwMode="auto">
            <a:xfrm>
              <a:off x="2993" y="2905"/>
              <a:ext cx="1" cy="36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0440" name="Text Box 40"/>
            <p:cNvSpPr txBox="1">
              <a:spLocks noChangeArrowheads="1"/>
            </p:cNvSpPr>
            <p:nvPr/>
          </p:nvSpPr>
          <p:spPr bwMode="auto">
            <a:xfrm>
              <a:off x="1488" y="1056"/>
              <a:ext cx="264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500" tIns="63500" rIns="63500" bIns="63500">
              <a:spAutoFit/>
            </a:bodyPr>
            <a:lstStyle/>
            <a:p>
              <a:pPr eaLnBrk="0" hangingPunct="0"/>
              <a:r>
                <a:rPr lang="en-US" sz="700" b="1">
                  <a:ea typeface="ＭＳ Ｐゴシック" pitchFamily="52" charset="-128"/>
                </a:rPr>
                <a:t>Copyright © The McGraw-Hill Companies, Inc. Permission required for reproduction or display.</a:t>
              </a:r>
            </a:p>
          </p:txBody>
        </p:sp>
        <p:grpSp>
          <p:nvGrpSpPr>
            <p:cNvPr id="3" name="Group 41"/>
            <p:cNvGrpSpPr>
              <a:grpSpLocks/>
            </p:cNvGrpSpPr>
            <p:nvPr/>
          </p:nvGrpSpPr>
          <p:grpSpPr bwMode="auto">
            <a:xfrm>
              <a:off x="5078" y="2907"/>
              <a:ext cx="273" cy="370"/>
              <a:chOff x="5078" y="2012"/>
              <a:chExt cx="273" cy="370"/>
            </a:xfrm>
          </p:grpSpPr>
          <p:sp>
            <p:nvSpPr>
              <p:cNvPr id="230442" name="Line 42"/>
              <p:cNvSpPr>
                <a:spLocks noChangeShapeType="1"/>
              </p:cNvSpPr>
              <p:nvPr/>
            </p:nvSpPr>
            <p:spPr bwMode="auto">
              <a:xfrm flipH="1">
                <a:off x="5082" y="2012"/>
                <a:ext cx="269" cy="2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0443" name="Line 43"/>
              <p:cNvSpPr>
                <a:spLocks noChangeShapeType="1"/>
              </p:cNvSpPr>
              <p:nvPr/>
            </p:nvSpPr>
            <p:spPr bwMode="auto">
              <a:xfrm>
                <a:off x="5078" y="2276"/>
                <a:ext cx="4" cy="1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30445" name="Rectangle 4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4400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0"/>
            <a:ext cx="8220075" cy="25527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505200"/>
            <a:ext cx="777703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We identified three myosin heavy chain isoforms in squid muscular tissues, with differences arising at surface loop 1 and the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carboxy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terminus. All three isoforms were detected in all five tissues studied. These results suggest that the muscular tissues of 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0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pealeii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express identical myosin isoforms, and it is likely that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in muscle ultrastructure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myosin ATPase activity,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represent the most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important mechanism for tuning contractile speeds.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93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304800"/>
            <a:ext cx="8458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This rapid strike is caused by contraction of transverse muscle in the core of the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tentacular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stalk. The tentacle transverse muscle is unusual amongst cephalopods, as it includes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that are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cross-striated with short thick filaments and sarcomeres (~0.8um thick filament length),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whereas most cephalopod muscle is obliquely striated with long thick filaments [e.g. the 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thick filaments of arm transverse muscle </a:t>
            </a:r>
            <a:r>
              <a:rPr lang="en-US" sz="1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~7.4um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(Kier and Curtin, 2002)]. Measurements of shortening velocities in transverse muscle tissue preparations revealed that the transverse muscle of the tentacle contracts nearly 10 times faster than the transverse muscle of the arm [15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vs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1.5 muscle lengths s–1, respectively (Kier and Curtin, 2002)]. This 10-fold greater contractile speed in the tentacles is expected given the observed differences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between the transverse muscle ultrastructure in the arms and tentacles. Because the tentacle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fibres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contain 10-fold more sarcomeres per unit length than the arm muscle and the shortening velocity is proportional to the number of elements in series (Huxley and Simmons, 1973; Josephson, 1975), the contractile speed of the transverse muscle of the tentacle is predicted to be 10-fold faster than that of the arm, which indeed it is (Kier and Curtin, 2002).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657600"/>
            <a:ext cx="3157537" cy="24593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3581400"/>
            <a:ext cx="4567237" cy="280591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57800" y="3159244"/>
            <a:ext cx="25827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obliquely striated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66800" y="3276600"/>
            <a:ext cx="21178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cross-striated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8195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06156" y="76200"/>
            <a:ext cx="68764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differences in NMJ physiology of crustaceans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 r="6672"/>
          <a:stretch/>
        </p:blipFill>
        <p:spPr>
          <a:xfrm rot="5400000">
            <a:off x="1748773" y="913363"/>
            <a:ext cx="5791201" cy="53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36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3" t="4445" r="1667" b="22222"/>
          <a:stretch/>
        </p:blipFill>
        <p:spPr>
          <a:xfrm>
            <a:off x="304800" y="304800"/>
            <a:ext cx="86868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2900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0000" r="833"/>
          <a:stretch/>
        </p:blipFill>
        <p:spPr>
          <a:xfrm>
            <a:off x="457200" y="533400"/>
            <a:ext cx="8382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40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3333" r="20833" b="2222"/>
          <a:stretch/>
        </p:blipFill>
        <p:spPr>
          <a:xfrm>
            <a:off x="2514600" y="228600"/>
            <a:ext cx="47244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78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2222" r="2500" b="22222"/>
          <a:stretch/>
        </p:blipFill>
        <p:spPr>
          <a:xfrm>
            <a:off x="664464" y="1066800"/>
            <a:ext cx="802233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7743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7168009" cy="5562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304800"/>
            <a:ext cx="17526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dirty="0"/>
              <a:t>Crayfish</a:t>
            </a:r>
          </a:p>
        </p:txBody>
      </p:sp>
    </p:spTree>
    <p:extLst>
      <p:ext uri="{BB962C8B-B14F-4D97-AF65-F5344CB8AC3E}">
        <p14:creationId xmlns:p14="http://schemas.microsoft.com/office/powerpoint/2010/main" val="29755179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1Paper-low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8808" y="228600"/>
            <a:ext cx="5745192" cy="450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953000" y="2743200"/>
            <a:ext cx="4191000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876800" y="1905000"/>
            <a:ext cx="3048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429000" y="228600"/>
            <a:ext cx="3048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 descr="crayOutlin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04800"/>
            <a:ext cx="20097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Line 4"/>
          <p:cNvSpPr>
            <a:spLocks noChangeShapeType="1"/>
          </p:cNvSpPr>
          <p:nvPr/>
        </p:nvSpPr>
        <p:spPr bwMode="auto">
          <a:xfrm flipH="1">
            <a:off x="1828800" y="1981200"/>
            <a:ext cx="533400" cy="45720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9154" name="Picture 2" descr="C:\Publications\opener\MB- opener low res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354931" y="1845469"/>
            <a:ext cx="5089525" cy="2008187"/>
          </a:xfrm>
          <a:prstGeom prst="rect">
            <a:avLst/>
          </a:prstGeom>
          <a:noFill/>
        </p:spPr>
      </p:pic>
      <p:cxnSp>
        <p:nvCxnSpPr>
          <p:cNvPr id="13" name="Straight Arrow Connector 12"/>
          <p:cNvCxnSpPr/>
          <p:nvPr/>
        </p:nvCxnSpPr>
        <p:spPr>
          <a:xfrm rot="10800000">
            <a:off x="4038600" y="990600"/>
            <a:ext cx="838200" cy="22860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4953000" y="990600"/>
            <a:ext cx="5334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812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00" y="685800"/>
            <a:ext cx="3053982" cy="525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81000"/>
            <a:ext cx="5285705" cy="4876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85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3F468-9C49-49D8-B8B5-8B6301700DAD}" type="slidenum">
              <a:rPr lang="en-US"/>
              <a:pPr/>
              <a:t>5</a:t>
            </a:fld>
            <a:endParaRPr 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Hydrostatic Skeletons</a:t>
            </a: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Locomotion in aquatic invertebrates</a:t>
            </a:r>
          </a:p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	</a:t>
            </a:r>
            <a:r>
              <a:rPr lang="en-US"/>
              <a:t>-Occurs by fluid ejections or </a:t>
            </a:r>
            <a:r>
              <a:rPr lang="en-US" b="1">
                <a:solidFill>
                  <a:srgbClr val="FF0000"/>
                </a:solidFill>
              </a:rPr>
              <a:t>jetting</a:t>
            </a:r>
            <a:r>
              <a:rPr lang="en-US"/>
              <a:t> </a:t>
            </a:r>
          </a:p>
          <a:p>
            <a:pPr>
              <a:buFontTx/>
              <a:buNone/>
            </a:pPr>
            <a:r>
              <a:rPr lang="en-US"/>
              <a:t>	-Jellyfish produce regular pulsations in bell</a:t>
            </a:r>
          </a:p>
          <a:p>
            <a:pPr>
              <a:buFontTx/>
              <a:buNone/>
            </a:pPr>
            <a:r>
              <a:rPr lang="en-US"/>
              <a:t>		-Squeezing some of water contained 	beneath it</a:t>
            </a:r>
          </a:p>
          <a:p>
            <a:pPr>
              <a:buFontTx/>
              <a:buNone/>
            </a:pPr>
            <a:r>
              <a:rPr lang="en-US"/>
              <a:t>	-Squids fill mantle cavity with sea water</a:t>
            </a:r>
          </a:p>
          <a:p>
            <a:pPr>
              <a:buFontTx/>
              <a:buNone/>
            </a:pPr>
            <a:r>
              <a:rPr lang="en-US"/>
              <a:t>		-Muscular contractions expel water 	forcefully through the siphon, and the 	animal shoots backward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8" b="38019"/>
          <a:stretch/>
        </p:blipFill>
        <p:spPr>
          <a:xfrm>
            <a:off x="-6427" y="16525"/>
            <a:ext cx="3359227" cy="4250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5903"/>
            <a:ext cx="3579643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299990" y="1861851"/>
            <a:ext cx="2005070" cy="1983036"/>
          </a:xfrm>
          <a:custGeom>
            <a:avLst/>
            <a:gdLst>
              <a:gd name="connsiteX0" fmla="*/ 330506 w 2005070"/>
              <a:gd name="connsiteY0" fmla="*/ 22033 h 1983036"/>
              <a:gd name="connsiteX1" fmla="*/ 528810 w 2005070"/>
              <a:gd name="connsiteY1" fmla="*/ 0 h 1983036"/>
              <a:gd name="connsiteX2" fmla="*/ 627962 w 2005070"/>
              <a:gd name="connsiteY2" fmla="*/ 11016 h 1983036"/>
              <a:gd name="connsiteX3" fmla="*/ 694063 w 2005070"/>
              <a:gd name="connsiteY3" fmla="*/ 44067 h 1983036"/>
              <a:gd name="connsiteX4" fmla="*/ 760164 w 2005070"/>
              <a:gd name="connsiteY4" fmla="*/ 77118 h 1983036"/>
              <a:gd name="connsiteX5" fmla="*/ 793215 w 2005070"/>
              <a:gd name="connsiteY5" fmla="*/ 110168 h 1983036"/>
              <a:gd name="connsiteX6" fmla="*/ 925417 w 2005070"/>
              <a:gd name="connsiteY6" fmla="*/ 176269 h 1983036"/>
              <a:gd name="connsiteX7" fmla="*/ 1013552 w 2005070"/>
              <a:gd name="connsiteY7" fmla="*/ 264404 h 1983036"/>
              <a:gd name="connsiteX8" fmla="*/ 1057620 w 2005070"/>
              <a:gd name="connsiteY8" fmla="*/ 319489 h 1983036"/>
              <a:gd name="connsiteX9" fmla="*/ 1189822 w 2005070"/>
              <a:gd name="connsiteY9" fmla="*/ 418641 h 1983036"/>
              <a:gd name="connsiteX10" fmla="*/ 1277957 w 2005070"/>
              <a:gd name="connsiteY10" fmla="*/ 495759 h 1983036"/>
              <a:gd name="connsiteX11" fmla="*/ 1311008 w 2005070"/>
              <a:gd name="connsiteY11" fmla="*/ 506776 h 1983036"/>
              <a:gd name="connsiteX12" fmla="*/ 1476261 w 2005070"/>
              <a:gd name="connsiteY12" fmla="*/ 594910 h 1983036"/>
              <a:gd name="connsiteX13" fmla="*/ 1663547 w 2005070"/>
              <a:gd name="connsiteY13" fmla="*/ 694062 h 1983036"/>
              <a:gd name="connsiteX14" fmla="*/ 1729649 w 2005070"/>
              <a:gd name="connsiteY14" fmla="*/ 705079 h 1983036"/>
              <a:gd name="connsiteX15" fmla="*/ 1795750 w 2005070"/>
              <a:gd name="connsiteY15" fmla="*/ 760163 h 1983036"/>
              <a:gd name="connsiteX16" fmla="*/ 1806767 w 2005070"/>
              <a:gd name="connsiteY16" fmla="*/ 815248 h 1983036"/>
              <a:gd name="connsiteX17" fmla="*/ 1872868 w 2005070"/>
              <a:gd name="connsiteY17" fmla="*/ 1002535 h 1983036"/>
              <a:gd name="connsiteX18" fmla="*/ 1916935 w 2005070"/>
              <a:gd name="connsiteY18" fmla="*/ 1123720 h 1983036"/>
              <a:gd name="connsiteX19" fmla="*/ 1961003 w 2005070"/>
              <a:gd name="connsiteY19" fmla="*/ 1299990 h 1983036"/>
              <a:gd name="connsiteX20" fmla="*/ 1972020 w 2005070"/>
              <a:gd name="connsiteY20" fmla="*/ 1366091 h 1983036"/>
              <a:gd name="connsiteX21" fmla="*/ 1994053 w 2005070"/>
              <a:gd name="connsiteY21" fmla="*/ 1410159 h 1983036"/>
              <a:gd name="connsiteX22" fmla="*/ 2005070 w 2005070"/>
              <a:gd name="connsiteY22" fmla="*/ 1443209 h 1983036"/>
              <a:gd name="connsiteX23" fmla="*/ 1994053 w 2005070"/>
              <a:gd name="connsiteY23" fmla="*/ 1707614 h 1983036"/>
              <a:gd name="connsiteX24" fmla="*/ 1983037 w 2005070"/>
              <a:gd name="connsiteY24" fmla="*/ 1751682 h 1983036"/>
              <a:gd name="connsiteX25" fmla="*/ 1916935 w 2005070"/>
              <a:gd name="connsiteY25" fmla="*/ 1806766 h 1983036"/>
              <a:gd name="connsiteX26" fmla="*/ 1872868 w 2005070"/>
              <a:gd name="connsiteY26" fmla="*/ 1839816 h 1983036"/>
              <a:gd name="connsiteX27" fmla="*/ 1806767 w 2005070"/>
              <a:gd name="connsiteY27" fmla="*/ 1872867 h 1983036"/>
              <a:gd name="connsiteX28" fmla="*/ 1685581 w 2005070"/>
              <a:gd name="connsiteY28" fmla="*/ 1916935 h 1983036"/>
              <a:gd name="connsiteX29" fmla="*/ 1652530 w 2005070"/>
              <a:gd name="connsiteY29" fmla="*/ 1938968 h 1983036"/>
              <a:gd name="connsiteX30" fmla="*/ 1487277 w 2005070"/>
              <a:gd name="connsiteY30" fmla="*/ 1972019 h 1983036"/>
              <a:gd name="connsiteX31" fmla="*/ 1399143 w 2005070"/>
              <a:gd name="connsiteY31" fmla="*/ 1983036 h 1983036"/>
              <a:gd name="connsiteX32" fmla="*/ 1134738 w 2005070"/>
              <a:gd name="connsiteY32" fmla="*/ 1972019 h 1983036"/>
              <a:gd name="connsiteX33" fmla="*/ 1101687 w 2005070"/>
              <a:gd name="connsiteY33" fmla="*/ 1961002 h 1983036"/>
              <a:gd name="connsiteX34" fmla="*/ 1013552 w 2005070"/>
              <a:gd name="connsiteY34" fmla="*/ 1949985 h 1983036"/>
              <a:gd name="connsiteX35" fmla="*/ 914400 w 2005070"/>
              <a:gd name="connsiteY35" fmla="*/ 1916935 h 1983036"/>
              <a:gd name="connsiteX36" fmla="*/ 837282 w 2005070"/>
              <a:gd name="connsiteY36" fmla="*/ 1883884 h 1983036"/>
              <a:gd name="connsiteX37" fmla="*/ 760164 w 2005070"/>
              <a:gd name="connsiteY37" fmla="*/ 1872867 h 1983036"/>
              <a:gd name="connsiteX38" fmla="*/ 649996 w 2005070"/>
              <a:gd name="connsiteY38" fmla="*/ 1828800 h 1983036"/>
              <a:gd name="connsiteX39" fmla="*/ 583894 w 2005070"/>
              <a:gd name="connsiteY39" fmla="*/ 1795749 h 1983036"/>
              <a:gd name="connsiteX40" fmla="*/ 550844 w 2005070"/>
              <a:gd name="connsiteY40" fmla="*/ 1773715 h 1983036"/>
              <a:gd name="connsiteX41" fmla="*/ 440675 w 2005070"/>
              <a:gd name="connsiteY41" fmla="*/ 1751682 h 1983036"/>
              <a:gd name="connsiteX42" fmla="*/ 407624 w 2005070"/>
              <a:gd name="connsiteY42" fmla="*/ 1729648 h 1983036"/>
              <a:gd name="connsiteX43" fmla="*/ 308473 w 2005070"/>
              <a:gd name="connsiteY43" fmla="*/ 1674563 h 1983036"/>
              <a:gd name="connsiteX44" fmla="*/ 231355 w 2005070"/>
              <a:gd name="connsiteY44" fmla="*/ 1630496 h 1983036"/>
              <a:gd name="connsiteX45" fmla="*/ 198304 w 2005070"/>
              <a:gd name="connsiteY45" fmla="*/ 1597445 h 1983036"/>
              <a:gd name="connsiteX46" fmla="*/ 165253 w 2005070"/>
              <a:gd name="connsiteY46" fmla="*/ 1586429 h 1983036"/>
              <a:gd name="connsiteX47" fmla="*/ 110169 w 2005070"/>
              <a:gd name="connsiteY47" fmla="*/ 1542361 h 1983036"/>
              <a:gd name="connsiteX48" fmla="*/ 77118 w 2005070"/>
              <a:gd name="connsiteY48" fmla="*/ 1476260 h 1983036"/>
              <a:gd name="connsiteX49" fmla="*/ 44068 w 2005070"/>
              <a:gd name="connsiteY49" fmla="*/ 1366091 h 1983036"/>
              <a:gd name="connsiteX50" fmla="*/ 33051 w 2005070"/>
              <a:gd name="connsiteY50" fmla="*/ 1222872 h 1983036"/>
              <a:gd name="connsiteX51" fmla="*/ 22034 w 2005070"/>
              <a:gd name="connsiteY51" fmla="*/ 947450 h 1983036"/>
              <a:gd name="connsiteX52" fmla="*/ 11017 w 2005070"/>
              <a:gd name="connsiteY52" fmla="*/ 859315 h 1983036"/>
              <a:gd name="connsiteX53" fmla="*/ 0 w 2005070"/>
              <a:gd name="connsiteY53" fmla="*/ 683045 h 1983036"/>
              <a:gd name="connsiteX54" fmla="*/ 11017 w 2005070"/>
              <a:gd name="connsiteY54" fmla="*/ 396607 h 1983036"/>
              <a:gd name="connsiteX55" fmla="*/ 55085 w 2005070"/>
              <a:gd name="connsiteY55" fmla="*/ 286438 h 1983036"/>
              <a:gd name="connsiteX56" fmla="*/ 88135 w 2005070"/>
              <a:gd name="connsiteY56" fmla="*/ 220337 h 1983036"/>
              <a:gd name="connsiteX57" fmla="*/ 132203 w 2005070"/>
              <a:gd name="connsiteY57" fmla="*/ 143219 h 1983036"/>
              <a:gd name="connsiteX58" fmla="*/ 209321 w 2005070"/>
              <a:gd name="connsiteY58" fmla="*/ 110168 h 1983036"/>
              <a:gd name="connsiteX59" fmla="*/ 275422 w 2005070"/>
              <a:gd name="connsiteY59" fmla="*/ 77118 h 1983036"/>
              <a:gd name="connsiteX60" fmla="*/ 308473 w 2005070"/>
              <a:gd name="connsiteY60" fmla="*/ 55084 h 1983036"/>
              <a:gd name="connsiteX61" fmla="*/ 330506 w 2005070"/>
              <a:gd name="connsiteY61" fmla="*/ 22033 h 1983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005070" h="1983036">
                <a:moveTo>
                  <a:pt x="330506" y="22033"/>
                </a:moveTo>
                <a:cubicBezTo>
                  <a:pt x="367229" y="12852"/>
                  <a:pt x="475330" y="0"/>
                  <a:pt x="528810" y="0"/>
                </a:cubicBezTo>
                <a:cubicBezTo>
                  <a:pt x="562064" y="0"/>
                  <a:pt x="594911" y="7344"/>
                  <a:pt x="627962" y="11016"/>
                </a:cubicBezTo>
                <a:cubicBezTo>
                  <a:pt x="722673" y="74158"/>
                  <a:pt x="602844" y="-1542"/>
                  <a:pt x="694063" y="44067"/>
                </a:cubicBezTo>
                <a:cubicBezTo>
                  <a:pt x="779492" y="86782"/>
                  <a:pt x="677089" y="49426"/>
                  <a:pt x="760164" y="77118"/>
                </a:cubicBezTo>
                <a:cubicBezTo>
                  <a:pt x="771181" y="88135"/>
                  <a:pt x="779595" y="102602"/>
                  <a:pt x="793215" y="110168"/>
                </a:cubicBezTo>
                <a:cubicBezTo>
                  <a:pt x="873854" y="154967"/>
                  <a:pt x="852059" y="102911"/>
                  <a:pt x="925417" y="176269"/>
                </a:cubicBezTo>
                <a:cubicBezTo>
                  <a:pt x="954795" y="205647"/>
                  <a:pt x="987598" y="231961"/>
                  <a:pt x="1013552" y="264404"/>
                </a:cubicBezTo>
                <a:cubicBezTo>
                  <a:pt x="1028241" y="282766"/>
                  <a:pt x="1040993" y="302862"/>
                  <a:pt x="1057620" y="319489"/>
                </a:cubicBezTo>
                <a:cubicBezTo>
                  <a:pt x="1097168" y="359037"/>
                  <a:pt x="1148071" y="382109"/>
                  <a:pt x="1189822" y="418641"/>
                </a:cubicBezTo>
                <a:cubicBezTo>
                  <a:pt x="1229972" y="453772"/>
                  <a:pt x="1232211" y="469618"/>
                  <a:pt x="1277957" y="495759"/>
                </a:cubicBezTo>
                <a:cubicBezTo>
                  <a:pt x="1288040" y="501521"/>
                  <a:pt x="1300621" y="501583"/>
                  <a:pt x="1311008" y="506776"/>
                </a:cubicBezTo>
                <a:cubicBezTo>
                  <a:pt x="1366846" y="534695"/>
                  <a:pt x="1421560" y="564824"/>
                  <a:pt x="1476261" y="594910"/>
                </a:cubicBezTo>
                <a:cubicBezTo>
                  <a:pt x="1529090" y="623966"/>
                  <a:pt x="1614588" y="685902"/>
                  <a:pt x="1663547" y="694062"/>
                </a:cubicBezTo>
                <a:lnTo>
                  <a:pt x="1729649" y="705079"/>
                </a:lnTo>
                <a:cubicBezTo>
                  <a:pt x="1748628" y="717732"/>
                  <a:pt x="1785148" y="738959"/>
                  <a:pt x="1795750" y="760163"/>
                </a:cubicBezTo>
                <a:cubicBezTo>
                  <a:pt x="1804124" y="776911"/>
                  <a:pt x="1801089" y="797404"/>
                  <a:pt x="1806767" y="815248"/>
                </a:cubicBezTo>
                <a:cubicBezTo>
                  <a:pt x="1826840" y="878335"/>
                  <a:pt x="1851119" y="940006"/>
                  <a:pt x="1872868" y="1002535"/>
                </a:cubicBezTo>
                <a:cubicBezTo>
                  <a:pt x="1910583" y="1110967"/>
                  <a:pt x="1878249" y="1027003"/>
                  <a:pt x="1916935" y="1123720"/>
                </a:cubicBezTo>
                <a:cubicBezTo>
                  <a:pt x="1941669" y="1272122"/>
                  <a:pt x="1918990" y="1215963"/>
                  <a:pt x="1961003" y="1299990"/>
                </a:cubicBezTo>
                <a:cubicBezTo>
                  <a:pt x="1964675" y="1322024"/>
                  <a:pt x="1965601" y="1344695"/>
                  <a:pt x="1972020" y="1366091"/>
                </a:cubicBezTo>
                <a:cubicBezTo>
                  <a:pt x="1976739" y="1381821"/>
                  <a:pt x="1987584" y="1395064"/>
                  <a:pt x="1994053" y="1410159"/>
                </a:cubicBezTo>
                <a:cubicBezTo>
                  <a:pt x="1998627" y="1420833"/>
                  <a:pt x="2001398" y="1432192"/>
                  <a:pt x="2005070" y="1443209"/>
                </a:cubicBezTo>
                <a:cubicBezTo>
                  <a:pt x="2001398" y="1531344"/>
                  <a:pt x="2000338" y="1619627"/>
                  <a:pt x="1994053" y="1707614"/>
                </a:cubicBezTo>
                <a:cubicBezTo>
                  <a:pt x="1992974" y="1722717"/>
                  <a:pt x="1990549" y="1738536"/>
                  <a:pt x="1983037" y="1751682"/>
                </a:cubicBezTo>
                <a:cubicBezTo>
                  <a:pt x="1968849" y="1776512"/>
                  <a:pt x="1938962" y="1791033"/>
                  <a:pt x="1916935" y="1806766"/>
                </a:cubicBezTo>
                <a:cubicBezTo>
                  <a:pt x="1901994" y="1817438"/>
                  <a:pt x="1888613" y="1830369"/>
                  <a:pt x="1872868" y="1839816"/>
                </a:cubicBezTo>
                <a:cubicBezTo>
                  <a:pt x="1851744" y="1852490"/>
                  <a:pt x="1829134" y="1862544"/>
                  <a:pt x="1806767" y="1872867"/>
                </a:cubicBezTo>
                <a:cubicBezTo>
                  <a:pt x="1729919" y="1908336"/>
                  <a:pt x="1749100" y="1901055"/>
                  <a:pt x="1685581" y="1916935"/>
                </a:cubicBezTo>
                <a:cubicBezTo>
                  <a:pt x="1674564" y="1924279"/>
                  <a:pt x="1664973" y="1934443"/>
                  <a:pt x="1652530" y="1938968"/>
                </a:cubicBezTo>
                <a:cubicBezTo>
                  <a:pt x="1600282" y="1957967"/>
                  <a:pt x="1541998" y="1964723"/>
                  <a:pt x="1487277" y="1972019"/>
                </a:cubicBezTo>
                <a:lnTo>
                  <a:pt x="1399143" y="1983036"/>
                </a:lnTo>
                <a:cubicBezTo>
                  <a:pt x="1311008" y="1979364"/>
                  <a:pt x="1222708" y="1978535"/>
                  <a:pt x="1134738" y="1972019"/>
                </a:cubicBezTo>
                <a:cubicBezTo>
                  <a:pt x="1123157" y="1971161"/>
                  <a:pt x="1113113" y="1963079"/>
                  <a:pt x="1101687" y="1961002"/>
                </a:cubicBezTo>
                <a:cubicBezTo>
                  <a:pt x="1072558" y="1955706"/>
                  <a:pt x="1042930" y="1953657"/>
                  <a:pt x="1013552" y="1949985"/>
                </a:cubicBezTo>
                <a:cubicBezTo>
                  <a:pt x="980501" y="1938968"/>
                  <a:pt x="946916" y="1929441"/>
                  <a:pt x="914400" y="1916935"/>
                </a:cubicBezTo>
                <a:cubicBezTo>
                  <a:pt x="875578" y="1902004"/>
                  <a:pt x="874859" y="1891400"/>
                  <a:pt x="837282" y="1883884"/>
                </a:cubicBezTo>
                <a:cubicBezTo>
                  <a:pt x="811819" y="1878791"/>
                  <a:pt x="785870" y="1876539"/>
                  <a:pt x="760164" y="1872867"/>
                </a:cubicBezTo>
                <a:cubicBezTo>
                  <a:pt x="723441" y="1858178"/>
                  <a:pt x="682905" y="1850739"/>
                  <a:pt x="649996" y="1828800"/>
                </a:cubicBezTo>
                <a:cubicBezTo>
                  <a:pt x="607282" y="1800324"/>
                  <a:pt x="629506" y="1810953"/>
                  <a:pt x="583894" y="1795749"/>
                </a:cubicBezTo>
                <a:cubicBezTo>
                  <a:pt x="572877" y="1788404"/>
                  <a:pt x="563499" y="1777609"/>
                  <a:pt x="550844" y="1773715"/>
                </a:cubicBezTo>
                <a:cubicBezTo>
                  <a:pt x="515050" y="1762702"/>
                  <a:pt x="440675" y="1751682"/>
                  <a:pt x="440675" y="1751682"/>
                </a:cubicBezTo>
                <a:cubicBezTo>
                  <a:pt x="429658" y="1744337"/>
                  <a:pt x="419120" y="1736217"/>
                  <a:pt x="407624" y="1729648"/>
                </a:cubicBezTo>
                <a:cubicBezTo>
                  <a:pt x="363676" y="1704534"/>
                  <a:pt x="352513" y="1707593"/>
                  <a:pt x="308473" y="1674563"/>
                </a:cubicBezTo>
                <a:cubicBezTo>
                  <a:pt x="242839" y="1625337"/>
                  <a:pt x="311797" y="1650607"/>
                  <a:pt x="231355" y="1630496"/>
                </a:cubicBezTo>
                <a:cubicBezTo>
                  <a:pt x="220338" y="1619479"/>
                  <a:pt x="211268" y="1606087"/>
                  <a:pt x="198304" y="1597445"/>
                </a:cubicBezTo>
                <a:cubicBezTo>
                  <a:pt x="188641" y="1591003"/>
                  <a:pt x="174321" y="1593683"/>
                  <a:pt x="165253" y="1586429"/>
                </a:cubicBezTo>
                <a:cubicBezTo>
                  <a:pt x="94062" y="1529476"/>
                  <a:pt x="193246" y="1570053"/>
                  <a:pt x="110169" y="1542361"/>
                </a:cubicBezTo>
                <a:cubicBezTo>
                  <a:pt x="69988" y="1421817"/>
                  <a:pt x="134072" y="1604406"/>
                  <a:pt x="77118" y="1476260"/>
                </a:cubicBezTo>
                <a:cubicBezTo>
                  <a:pt x="61793" y="1441779"/>
                  <a:pt x="53223" y="1402712"/>
                  <a:pt x="44068" y="1366091"/>
                </a:cubicBezTo>
                <a:cubicBezTo>
                  <a:pt x="40396" y="1318351"/>
                  <a:pt x="35568" y="1270687"/>
                  <a:pt x="33051" y="1222872"/>
                </a:cubicBezTo>
                <a:cubicBezTo>
                  <a:pt x="28222" y="1131118"/>
                  <a:pt x="27592" y="1039162"/>
                  <a:pt x="22034" y="947450"/>
                </a:cubicBezTo>
                <a:cubicBezTo>
                  <a:pt x="20243" y="917897"/>
                  <a:pt x="13476" y="888820"/>
                  <a:pt x="11017" y="859315"/>
                </a:cubicBezTo>
                <a:cubicBezTo>
                  <a:pt x="6128" y="800647"/>
                  <a:pt x="3672" y="741802"/>
                  <a:pt x="0" y="683045"/>
                </a:cubicBezTo>
                <a:cubicBezTo>
                  <a:pt x="3672" y="587566"/>
                  <a:pt x="2098" y="491740"/>
                  <a:pt x="11017" y="396607"/>
                </a:cubicBezTo>
                <a:cubicBezTo>
                  <a:pt x="15029" y="353813"/>
                  <a:pt x="39080" y="323782"/>
                  <a:pt x="55085" y="286438"/>
                </a:cubicBezTo>
                <a:cubicBezTo>
                  <a:pt x="98369" y="185444"/>
                  <a:pt x="27645" y="326198"/>
                  <a:pt x="88135" y="220337"/>
                </a:cubicBezTo>
                <a:cubicBezTo>
                  <a:pt x="99657" y="200173"/>
                  <a:pt x="114308" y="161114"/>
                  <a:pt x="132203" y="143219"/>
                </a:cubicBezTo>
                <a:cubicBezTo>
                  <a:pt x="157564" y="117858"/>
                  <a:pt x="175607" y="118596"/>
                  <a:pt x="209321" y="110168"/>
                </a:cubicBezTo>
                <a:cubicBezTo>
                  <a:pt x="304040" y="47023"/>
                  <a:pt x="184195" y="122731"/>
                  <a:pt x="275422" y="77118"/>
                </a:cubicBezTo>
                <a:cubicBezTo>
                  <a:pt x="287265" y="71197"/>
                  <a:pt x="296630" y="61006"/>
                  <a:pt x="308473" y="55084"/>
                </a:cubicBezTo>
                <a:cubicBezTo>
                  <a:pt x="318860" y="49891"/>
                  <a:pt x="293783" y="31214"/>
                  <a:pt x="330506" y="2203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400800" y="4343400"/>
            <a:ext cx="2209800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67" r="61999"/>
          <a:stretch/>
        </p:blipFill>
        <p:spPr>
          <a:xfrm>
            <a:off x="1695449" y="2331902"/>
            <a:ext cx="1631874" cy="27423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998163" y="3703093"/>
            <a:ext cx="275280" cy="182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1927263" y="2841553"/>
            <a:ext cx="275280" cy="1826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Rectangle 6"/>
          <p:cNvSpPr/>
          <p:nvPr/>
        </p:nvSpPr>
        <p:spPr>
          <a:xfrm>
            <a:off x="1600200" y="1371600"/>
            <a:ext cx="327063" cy="15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64903" y="1616726"/>
            <a:ext cx="327063" cy="153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95449" y="228600"/>
            <a:ext cx="209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Leg extensor muscle</a:t>
            </a:r>
          </a:p>
        </p:txBody>
      </p:sp>
    </p:spTree>
    <p:extLst>
      <p:ext uri="{BB962C8B-B14F-4D97-AF65-F5344CB8AC3E}">
        <p14:creationId xmlns:p14="http://schemas.microsoft.com/office/powerpoint/2010/main" val="4075847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33"/>
          <a:stretch/>
        </p:blipFill>
        <p:spPr>
          <a:xfrm>
            <a:off x="1066800" y="990600"/>
            <a:ext cx="7050812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7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C7F7B-DB08-4C9F-93AC-A1A773C003F0}" type="slidenum">
              <a:rPr lang="en-US"/>
              <a:pPr/>
              <a:t>6</a:t>
            </a:fld>
            <a:endParaRPr lang="en-US"/>
          </a:p>
        </p:txBody>
      </p:sp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1930400" y="0"/>
            <a:ext cx="5232400" cy="6842125"/>
            <a:chOff x="1216" y="0"/>
            <a:chExt cx="3296" cy="4310"/>
          </a:xfrm>
        </p:grpSpPr>
        <p:pic>
          <p:nvPicPr>
            <p:cNvPr id="229410" name="Picture 34" descr="47_02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16" y="144"/>
              <a:ext cx="3296" cy="4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9411" name="Arc 35"/>
            <p:cNvSpPr>
              <a:spLocks/>
            </p:cNvSpPr>
            <p:nvPr/>
          </p:nvSpPr>
          <p:spPr bwMode="auto">
            <a:xfrm rot="-10800000">
              <a:off x="3702" y="1204"/>
              <a:ext cx="201" cy="24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2" name="Arc 36"/>
            <p:cNvSpPr>
              <a:spLocks/>
            </p:cNvSpPr>
            <p:nvPr/>
          </p:nvSpPr>
          <p:spPr bwMode="auto">
            <a:xfrm rot="10800000" flipH="1">
              <a:off x="3168" y="1206"/>
              <a:ext cx="245" cy="238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3" name="Arc 37"/>
            <p:cNvSpPr>
              <a:spLocks/>
            </p:cNvSpPr>
            <p:nvPr/>
          </p:nvSpPr>
          <p:spPr bwMode="auto">
            <a:xfrm rot="16200000" flipH="1">
              <a:off x="2658" y="1412"/>
              <a:ext cx="245" cy="23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4" name="Arc 38"/>
            <p:cNvSpPr>
              <a:spLocks/>
            </p:cNvSpPr>
            <p:nvPr/>
          </p:nvSpPr>
          <p:spPr bwMode="auto">
            <a:xfrm rot="-16200000">
              <a:off x="1613" y="1405"/>
              <a:ext cx="245" cy="24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round/>
              <a:headEnd type="stealth" w="sm" len="med"/>
              <a:tailEnd type="none" w="sm" len="med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9415" name="Rectangle 39"/>
            <p:cNvSpPr>
              <a:spLocks noChangeArrowheads="1"/>
            </p:cNvSpPr>
            <p:nvPr/>
          </p:nvSpPr>
          <p:spPr bwMode="auto">
            <a:xfrm>
              <a:off x="1283" y="1560"/>
              <a:ext cx="336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enters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6" name="Rectangle 40"/>
            <p:cNvSpPr>
              <a:spLocks noChangeArrowheads="1"/>
            </p:cNvSpPr>
            <p:nvPr/>
          </p:nvSpPr>
          <p:spPr bwMode="auto">
            <a:xfrm>
              <a:off x="1296" y="720"/>
              <a:ext cx="921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Contractile fibers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7" name="Rectangle 41"/>
            <p:cNvSpPr>
              <a:spLocks noChangeArrowheads="1"/>
            </p:cNvSpPr>
            <p:nvPr/>
          </p:nvSpPr>
          <p:spPr bwMode="auto">
            <a:xfrm>
              <a:off x="3931" y="1386"/>
              <a:ext cx="473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expelled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from 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8" name="Rectangle 42"/>
            <p:cNvSpPr>
              <a:spLocks noChangeArrowheads="1"/>
            </p:cNvSpPr>
            <p:nvPr/>
          </p:nvSpPr>
          <p:spPr bwMode="auto">
            <a:xfrm>
              <a:off x="3884" y="761"/>
              <a:ext cx="454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pulsates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19" name="Rectangle 43"/>
            <p:cNvSpPr>
              <a:spLocks noChangeArrowheads="1"/>
            </p:cNvSpPr>
            <p:nvPr/>
          </p:nvSpPr>
          <p:spPr bwMode="auto">
            <a:xfrm>
              <a:off x="2880" y="280"/>
              <a:ext cx="504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Jellyfish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propelled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upward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0" name="Rectangle 44"/>
            <p:cNvSpPr>
              <a:spLocks noChangeArrowheads="1"/>
            </p:cNvSpPr>
            <p:nvPr/>
          </p:nvSpPr>
          <p:spPr bwMode="auto">
            <a:xfrm>
              <a:off x="2494" y="3883"/>
              <a:ext cx="791" cy="2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Water expelled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from siphon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1" name="Rectangle 45"/>
            <p:cNvSpPr>
              <a:spLocks noChangeArrowheads="1"/>
            </p:cNvSpPr>
            <p:nvPr/>
          </p:nvSpPr>
          <p:spPr bwMode="auto">
            <a:xfrm>
              <a:off x="3878" y="3619"/>
              <a:ext cx="517" cy="4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Squid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propelled</a:t>
              </a:r>
            </a:p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backward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2" name="Rectangle 46"/>
            <p:cNvSpPr>
              <a:spLocks noChangeArrowheads="1"/>
            </p:cNvSpPr>
            <p:nvPr/>
          </p:nvSpPr>
          <p:spPr bwMode="auto">
            <a:xfrm>
              <a:off x="1269" y="4176"/>
              <a:ext cx="100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000000"/>
                  </a:solidFill>
                  <a:ea typeface="ＭＳ Ｐゴシック" pitchFamily="52" charset="-128"/>
                </a:rPr>
                <a:t>b.</a:t>
              </a:r>
              <a:endParaRPr lang="en-US" sz="1400" b="1" i="1">
                <a:ea typeface="ＭＳ Ｐゴシック" pitchFamily="52" charset="-128"/>
              </a:endParaRPr>
            </a:p>
          </p:txBody>
        </p:sp>
        <p:sp>
          <p:nvSpPr>
            <p:cNvPr id="229423" name="Rectangle 47"/>
            <p:cNvSpPr>
              <a:spLocks noChangeArrowheads="1"/>
            </p:cNvSpPr>
            <p:nvPr/>
          </p:nvSpPr>
          <p:spPr bwMode="auto">
            <a:xfrm>
              <a:off x="1275" y="2870"/>
              <a:ext cx="9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 i="1">
                  <a:solidFill>
                    <a:srgbClr val="000000"/>
                  </a:solidFill>
                  <a:ea typeface="ＭＳ Ｐゴシック" pitchFamily="52" charset="-128"/>
                </a:rPr>
                <a:t>a.</a:t>
              </a:r>
              <a:endParaRPr lang="en-US" sz="1400" b="1" i="1">
                <a:ea typeface="ＭＳ Ｐゴシック" pitchFamily="52" charset="-128"/>
              </a:endParaRPr>
            </a:p>
          </p:txBody>
        </p:sp>
        <p:sp>
          <p:nvSpPr>
            <p:cNvPr id="229424" name="Freeform 48"/>
            <p:cNvSpPr>
              <a:spLocks/>
            </p:cNvSpPr>
            <p:nvPr/>
          </p:nvSpPr>
          <p:spPr bwMode="auto">
            <a:xfrm>
              <a:off x="1757" y="855"/>
              <a:ext cx="113" cy="1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113" y="158"/>
                </a:cxn>
              </a:cxnLst>
              <a:rect l="0" t="0" r="r" b="b"/>
              <a:pathLst>
                <a:path w="113" h="158">
                  <a:moveTo>
                    <a:pt x="0" y="0"/>
                  </a:moveTo>
                  <a:lnTo>
                    <a:pt x="0" y="149"/>
                  </a:lnTo>
                  <a:lnTo>
                    <a:pt x="113" y="158"/>
                  </a:lnTo>
                </a:path>
              </a:pathLst>
            </a:custGeom>
            <a:noFill/>
            <a:ln w="12700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5" name="Rectangle 49"/>
            <p:cNvSpPr>
              <a:spLocks noChangeArrowheads="1"/>
            </p:cNvSpPr>
            <p:nvPr/>
          </p:nvSpPr>
          <p:spPr bwMode="auto">
            <a:xfrm>
              <a:off x="2266" y="494"/>
              <a:ext cx="205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US" sz="1400" b="1">
                  <a:solidFill>
                    <a:srgbClr val="FFFFFF"/>
                  </a:solidFill>
                  <a:ea typeface="ＭＳ Ｐゴシック" pitchFamily="52" charset="-128"/>
                </a:rPr>
                <a:t>Bell</a:t>
              </a:r>
              <a:endParaRPr lang="en-US" sz="1400" b="1">
                <a:ea typeface="ＭＳ Ｐゴシック" pitchFamily="52" charset="-128"/>
              </a:endParaRPr>
            </a:p>
          </p:txBody>
        </p:sp>
        <p:sp>
          <p:nvSpPr>
            <p:cNvPr id="229426" name="Line 50"/>
            <p:cNvSpPr>
              <a:spLocks noChangeShapeType="1"/>
            </p:cNvSpPr>
            <p:nvPr/>
          </p:nvSpPr>
          <p:spPr bwMode="auto">
            <a:xfrm>
              <a:off x="2369" y="632"/>
              <a:ext cx="1" cy="238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7" name="Line 51"/>
            <p:cNvSpPr>
              <a:spLocks noChangeShapeType="1"/>
            </p:cNvSpPr>
            <p:nvPr/>
          </p:nvSpPr>
          <p:spPr bwMode="auto">
            <a:xfrm flipV="1">
              <a:off x="3600" y="253"/>
              <a:ext cx="1" cy="184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8" name="Line 52"/>
            <p:cNvSpPr>
              <a:spLocks noChangeShapeType="1"/>
            </p:cNvSpPr>
            <p:nvPr/>
          </p:nvSpPr>
          <p:spPr bwMode="auto">
            <a:xfrm flipH="1">
              <a:off x="2382" y="3806"/>
              <a:ext cx="16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29" name="Line 53"/>
            <p:cNvSpPr>
              <a:spLocks noChangeShapeType="1"/>
            </p:cNvSpPr>
            <p:nvPr/>
          </p:nvSpPr>
          <p:spPr bwMode="auto">
            <a:xfrm>
              <a:off x="3877" y="3549"/>
              <a:ext cx="317" cy="1"/>
            </a:xfrm>
            <a:prstGeom prst="line">
              <a:avLst/>
            </a:prstGeom>
            <a:noFill/>
            <a:ln w="19050">
              <a:solidFill>
                <a:srgbClr val="FFFFFF"/>
              </a:solidFill>
              <a:round/>
              <a:headEnd/>
              <a:tailEnd type="stealth" w="sm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9430" name="Text Box 54"/>
            <p:cNvSpPr txBox="1">
              <a:spLocks noChangeArrowheads="1"/>
            </p:cNvSpPr>
            <p:nvPr/>
          </p:nvSpPr>
          <p:spPr bwMode="auto">
            <a:xfrm>
              <a:off x="1520" y="0"/>
              <a:ext cx="2640" cy="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500" tIns="63500" rIns="63500" bIns="63500">
              <a:spAutoFit/>
            </a:bodyPr>
            <a:lstStyle/>
            <a:p>
              <a:pPr eaLnBrk="0" hangingPunct="0"/>
              <a:r>
                <a:rPr lang="en-US" sz="700" b="1">
                  <a:ea typeface="ＭＳ Ｐゴシック" pitchFamily="52" charset="-128"/>
                </a:rPr>
                <a:t>Copyright © The McGraw-Hill Companies, Inc. Permission required for reproduction or display.</a:t>
              </a: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40839" y="65225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546223-F1DB-4496-A250-57A5CA4E651D}" type="slidenum">
              <a:rPr lang="en-US"/>
              <a:pPr/>
              <a:t>7</a:t>
            </a:fld>
            <a:endParaRPr lang="en-US"/>
          </a:p>
        </p:txBody>
      </p:sp>
      <p:sp>
        <p:nvSpPr>
          <p:cNvPr id="245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Exoskeletons</a:t>
            </a:r>
          </a:p>
        </p:txBody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The</a:t>
            </a:r>
            <a:r>
              <a:rPr lang="en-US" b="1">
                <a:solidFill>
                  <a:srgbClr val="FF0000"/>
                </a:solidFill>
              </a:rPr>
              <a:t> exoskeleton </a:t>
            </a:r>
            <a:r>
              <a:rPr lang="en-US"/>
              <a:t>surrounds the body as a rigid hard case</a:t>
            </a:r>
          </a:p>
          <a:p>
            <a:pPr>
              <a:buFontTx/>
              <a:buNone/>
            </a:pPr>
            <a:r>
              <a:rPr lang="en-US"/>
              <a:t>	-Composed of chitin in arthropods</a:t>
            </a:r>
          </a:p>
          <a:p>
            <a:pPr>
              <a:buFontTx/>
              <a:buNone/>
            </a:pPr>
            <a:r>
              <a:rPr lang="en-US"/>
              <a:t>An exoskeleton provides protection for internal organs and a site for muscle attachment</a:t>
            </a:r>
          </a:p>
          <a:p>
            <a:pPr>
              <a:buFontTx/>
              <a:buNone/>
            </a:pPr>
            <a:r>
              <a:rPr lang="en-US"/>
              <a:t>	-However, it must be periodically shed, in order for the animal to grow</a:t>
            </a:r>
          </a:p>
          <a:p>
            <a:pPr>
              <a:buFontTx/>
              <a:buNone/>
            </a:pPr>
            <a:r>
              <a:rPr lang="en-US"/>
              <a:t>		-It also limits body size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0126A9-0F46-49E9-9D26-70EC9CABF7D2}" type="slidenum">
              <a:rPr lang="en-US"/>
              <a:pPr/>
              <a:t>8</a:t>
            </a:fld>
            <a:endParaRPr 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3F3FFF"/>
                </a:solidFill>
              </a:rPr>
              <a:t>Endoskeletons</a:t>
            </a: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b="1">
                <a:solidFill>
                  <a:srgbClr val="FF0000"/>
                </a:solidFill>
              </a:rPr>
              <a:t>Endoskeletons </a:t>
            </a:r>
            <a:r>
              <a:rPr lang="en-US"/>
              <a:t>are rigid internal skeletons that form the body’s framework and offer surfaces for muscle attachment </a:t>
            </a:r>
          </a:p>
          <a:p>
            <a:pPr>
              <a:buFontTx/>
              <a:buNone/>
            </a:pPr>
            <a:r>
              <a:rPr lang="en-US"/>
              <a:t>	-Echinoderms have calcite skeletons, that are made of calcium carbonate</a:t>
            </a:r>
          </a:p>
          <a:p>
            <a:pPr>
              <a:buFontTx/>
              <a:buNone/>
            </a:pPr>
            <a:r>
              <a:rPr lang="en-US"/>
              <a:t>		-Bone, on the other hand, is made of 	calcium phosphate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52400"/>
            <a:ext cx="45443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uca.edu/</a:t>
            </a:r>
            <a:r>
              <a:rPr lang="en-US" sz="1400" i="1" dirty="0" err="1"/>
              <a:t>steminstitute</a:t>
            </a:r>
            <a:r>
              <a:rPr lang="en-US" sz="1400" i="1" dirty="0"/>
              <a:t>/files/2011/07/TheMuscularSystem.pptx</a:t>
            </a:r>
            <a:endParaRPr lang="en-US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F950D8-40CD-4D6E-BF55-4C94A80DFFC5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81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3F3FFF"/>
                </a:solidFill>
              </a:rPr>
              <a:t>Locomotion in Water</a:t>
            </a:r>
          </a:p>
        </p:txBody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534400" cy="50292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/>
              <a:t>Water’s buoyancy reduces effect of gravity</a:t>
            </a:r>
          </a:p>
          <a:p>
            <a:pPr>
              <a:buFontTx/>
              <a:buNone/>
            </a:pPr>
            <a:r>
              <a:rPr lang="en-US" altLang="en-US"/>
              <a:t>Some marine invertebrates move about using hydraulic propulsion</a:t>
            </a:r>
          </a:p>
          <a:p>
            <a:pPr>
              <a:buFontTx/>
              <a:buNone/>
            </a:pPr>
            <a:r>
              <a:rPr lang="en-US" altLang="en-US"/>
              <a:t>All aquatic invertebrates swim</a:t>
            </a:r>
          </a:p>
          <a:p>
            <a:pPr>
              <a:buFontTx/>
              <a:buNone/>
            </a:pPr>
            <a:r>
              <a:rPr lang="en-US" altLang="en-US"/>
              <a:t>	-Swimming involves using the body or its appendages to push against the water</a:t>
            </a:r>
          </a:p>
          <a:p>
            <a:pPr>
              <a:buFontTx/>
              <a:buNone/>
            </a:pPr>
            <a:r>
              <a:rPr lang="en-US" altLang="en-US"/>
              <a:t>		-An eel uses its whole body</a:t>
            </a:r>
          </a:p>
          <a:p>
            <a:pPr>
              <a:buFontTx/>
              <a:buNone/>
            </a:pPr>
            <a:r>
              <a:rPr lang="en-US" altLang="en-US"/>
              <a:t>		-A trout uses only its posterior half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76200"/>
            <a:ext cx="55016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novellaqalive.mheducation.com/sites/dl/free/9834092339/415942/chapt47_lecture.ppt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961338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1523</Words>
  <Application>Microsoft Office PowerPoint</Application>
  <PresentationFormat>On-screen Show (4:3)</PresentationFormat>
  <Paragraphs>151</Paragraphs>
  <Slides>51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ＭＳ Ｐゴシック</vt:lpstr>
      <vt:lpstr>Arial</vt:lpstr>
      <vt:lpstr>Calibri</vt:lpstr>
      <vt:lpstr>Times New Roman</vt:lpstr>
      <vt:lpstr>Default Design</vt:lpstr>
      <vt:lpstr>PowerPoint Presentation</vt:lpstr>
      <vt:lpstr>Types of Skeletal Systems</vt:lpstr>
      <vt:lpstr>Hydrostatic Skeletons</vt:lpstr>
      <vt:lpstr>PowerPoint Presentation</vt:lpstr>
      <vt:lpstr>Hydrostatic Skeletons</vt:lpstr>
      <vt:lpstr>PowerPoint Presentation</vt:lpstr>
      <vt:lpstr>Exoskeletons</vt:lpstr>
      <vt:lpstr>Endoskeletons</vt:lpstr>
      <vt:lpstr>Locomotion in Water</vt:lpstr>
      <vt:lpstr>Locomotion on Land</vt:lpstr>
      <vt:lpstr>Locomotion on Land</vt:lpstr>
      <vt:lpstr>PowerPoint Presentation</vt:lpstr>
      <vt:lpstr>Locomotion on Land</vt:lpstr>
      <vt:lpstr>Locomotion in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Austin Peay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Muscular System</dc:title>
  <dc:creator>Joe Schiller</dc:creator>
  <cp:lastModifiedBy>Cooper, Robin L.</cp:lastModifiedBy>
  <cp:revision>87</cp:revision>
  <dcterms:created xsi:type="dcterms:W3CDTF">2001-10-17T13:11:23Z</dcterms:created>
  <dcterms:modified xsi:type="dcterms:W3CDTF">2026-02-04T14:56:14Z</dcterms:modified>
</cp:coreProperties>
</file>